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5" r:id="rId1"/>
  </p:sldMasterIdLst>
  <p:notesMasterIdLst>
    <p:notesMasterId r:id="rId18"/>
  </p:notesMasterIdLst>
  <p:sldIdLst>
    <p:sldId id="385" r:id="rId2"/>
    <p:sldId id="391" r:id="rId3"/>
    <p:sldId id="393" r:id="rId4"/>
    <p:sldId id="395" r:id="rId5"/>
    <p:sldId id="372" r:id="rId6"/>
    <p:sldId id="396" r:id="rId7"/>
    <p:sldId id="371" r:id="rId8"/>
    <p:sldId id="369" r:id="rId9"/>
    <p:sldId id="373" r:id="rId10"/>
    <p:sldId id="380" r:id="rId11"/>
    <p:sldId id="386" r:id="rId12"/>
    <p:sldId id="389" r:id="rId13"/>
    <p:sldId id="387" r:id="rId14"/>
    <p:sldId id="388" r:id="rId15"/>
    <p:sldId id="392" r:id="rId16"/>
    <p:sldId id="379" r:id="rId17"/>
  </p:sldIdLst>
  <p:sldSz cx="9144000" cy="6858000" type="screen4x3"/>
  <p:notesSz cx="6858000" cy="9144000"/>
  <p:defaultTextStyle>
    <a:defPPr>
      <a:defRPr lang="ar-E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  <a:srgbClr val="FFFF99"/>
    <a:srgbClr val="33CCFF"/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634" autoAdjust="0"/>
    <p:restoredTop sz="94660"/>
  </p:normalViewPr>
  <p:slideViewPr>
    <p:cSldViewPr>
      <p:cViewPr varScale="1">
        <p:scale>
          <a:sx n="70" d="100"/>
          <a:sy n="70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EC35238E-CF66-44BA-AC53-4E4DF34600DB}" type="datetimeFigureOut">
              <a:rPr lang="ar-EG"/>
              <a:pPr>
                <a:defRPr/>
              </a:pPr>
              <a:t>09/10/1442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EBD3D8DC-91ED-44D1-A431-31A2FD102D4E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8344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850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850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7AA7-EBED-41E5-BB56-7959CCEFA4BC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0BA3B-3EBC-4B1B-A706-2AC42ACCA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6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AF327-EA7C-4E40-89D3-33B5117E33A4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BD94-0ED7-41A6-B901-FE944732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6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EA73-C8BD-48B7-9D55-FE2F75E0C564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BFCA7-A635-4469-A910-15F7DB681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0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E5BE8-A77D-45C4-A5AA-05385C247A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8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C3EB-A36C-49CA-B6BD-0BBCE507F54A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CD84B-6A0B-46FE-A770-3F8A3AC91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0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92A1A-249D-4DF9-A0B7-39FCAA86D1E1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859D-324C-4CA4-B53A-29FDBB9D3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0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20E37-FFEF-4132-97D3-32A9FCDCF287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BB4C4-E997-44BC-842D-4D992A430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DB6C-70ED-4434-A1A7-5CCB10576607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FFE4C-F84A-4B31-9624-8B4D8DB40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3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7DF25-2B89-4F45-B2A6-309E53317B6E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1E5D2-3EE2-448A-B9B7-55C48D119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3638-EFA5-449A-9C7B-B2CFF380B38F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7E20-056A-4E30-9CBC-63E70E9AF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0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0C7-6048-4048-8B78-7D3893F06D64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3C8FF-C767-4A32-9B0D-811F45219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3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4ED50-0108-438B-94AE-DBABF3451E8F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FD9DB-58A3-4514-B2ED-4A29A9002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2481E5-57E5-43F5-831E-B62293C27338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A5984FD-7147-457C-91A2-62CFA4383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39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839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839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839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839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839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839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1196753"/>
            <a:ext cx="7772400" cy="4464496"/>
          </a:xfrm>
        </p:spPr>
        <p:txBody>
          <a:bodyPr/>
          <a:lstStyle/>
          <a:p>
            <a:r>
              <a:rPr lang="ar-EG" dirty="0" smtClean="0">
                <a:solidFill>
                  <a:srgbClr val="FFC000"/>
                </a:solidFill>
              </a:rPr>
              <a:t>نموذج من برنامج تدريبي لمعلمي الصفوف الأولي بالمرحلة الإبتدائية قائم على المو</a:t>
            </a:r>
            <a:r>
              <a:rPr lang="ar-EG" dirty="0" smtClean="0">
                <a:solidFill>
                  <a:srgbClr val="FFC000"/>
                </a:solidFill>
                <a:cs typeface="Simplified Arabic" pitchFamily="18" charset="-78"/>
              </a:rPr>
              <a:t>ضوعات </a:t>
            </a:r>
            <a:r>
              <a:rPr lang="ar-EG" dirty="0">
                <a:solidFill>
                  <a:srgbClr val="FFC000"/>
                </a:solidFill>
                <a:cs typeface="Simplified Arabic" pitchFamily="18" charset="-78"/>
              </a:rPr>
              <a:t>متعددة التخصصات </a:t>
            </a:r>
            <a:endParaRPr lang="ar-EG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115" y="6209928"/>
            <a:ext cx="2160240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cs typeface="Arial" pitchFamily="34" charset="0"/>
              </a:rPr>
              <a:t>إعداد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b="1" dirty="0" smtClean="0"/>
              <a:t>د/ ايمان الشحري</a:t>
            </a:r>
            <a:endParaRPr kumimoji="0" lang="ar-EG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3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ar-EG" sz="5400" b="1" kern="1200" dirty="0" smtClean="0">
                <a:solidFill>
                  <a:srgbClr val="FFFFFF"/>
                </a:solidFill>
                <a:effectLst/>
                <a:latin typeface="Garamond" pitchFamily="18" charset="0"/>
                <a:cs typeface="Arial" pitchFamily="34" charset="0"/>
              </a:rPr>
              <a:t>عزيزي المعلم تأمل المهام التالية ثم بالتعاون </a:t>
            </a:r>
            <a:r>
              <a:rPr lang="ar-EG" sz="5400" b="1" kern="1200" dirty="0">
                <a:solidFill>
                  <a:srgbClr val="FFFFFF"/>
                </a:solidFill>
                <a:effectLst/>
                <a:latin typeface="Garamond" pitchFamily="18" charset="0"/>
                <a:cs typeface="Arial" pitchFamily="34" charset="0"/>
              </a:rPr>
              <a:t>مع أفراد مجموعتك  </a:t>
            </a:r>
            <a:r>
              <a:rPr lang="ar-EG" sz="5400" b="1" kern="1200" dirty="0" smtClean="0">
                <a:solidFill>
                  <a:srgbClr val="FFFFFF"/>
                </a:solidFill>
                <a:effectLst/>
                <a:latin typeface="Garamond" pitchFamily="18" charset="0"/>
                <a:cs typeface="Arial" pitchFamily="34" charset="0"/>
              </a:rPr>
              <a:t>ناقشهم في المضمون</a:t>
            </a:r>
            <a:endParaRPr lang="ar-EG" dirty="0"/>
          </a:p>
        </p:txBody>
      </p:sp>
      <p:pic>
        <p:nvPicPr>
          <p:cNvPr id="5" name="Picture 2" descr="C:\Users\Dr Eman\Desktop\meeting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5024"/>
            <a:ext cx="4320480" cy="303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6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36704"/>
          </a:xfrm>
        </p:spPr>
        <p:txBody>
          <a:bodyPr/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المهمة(1):</a:t>
            </a: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بعد سماعك فقرة الأرجوز :</a:t>
            </a: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ar-EG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lvl="0" algn="r" rtl="1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q"/>
            </a:pPr>
            <a:r>
              <a:rPr lang="ar-EG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ماهو </a:t>
            </a: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الرقم الذي سمعته أكثر من مرة؟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</a:t>
            </a:r>
            <a:endParaRPr lang="ar-EG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EG" b="1" dirty="0" smtClean="0">
                <a:effectLst/>
              </a:rPr>
              <a:t>اختر </a:t>
            </a:r>
            <a:r>
              <a:rPr lang="ar-EG" b="1" dirty="0">
                <a:effectLst/>
              </a:rPr>
              <a:t>الصور المعبرة عن الموضوع العام </a:t>
            </a:r>
            <a:r>
              <a:rPr lang="ar-EG" b="1" dirty="0" smtClean="0">
                <a:effectLst/>
              </a:rPr>
              <a:t>؟</a:t>
            </a:r>
          </a:p>
          <a:p>
            <a:pPr marL="0" indent="0" algn="r" rtl="1">
              <a:buNone/>
            </a:pPr>
            <a:endParaRPr lang="ar-EG" b="1" dirty="0">
              <a:effectLst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ar-EG" b="1" dirty="0" smtClean="0">
              <a:effectLst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ar-EG" b="1" dirty="0">
              <a:effectLst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ar-EG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كم </a:t>
            </a: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عدد حروف كلمة </a:t>
            </a:r>
            <a:r>
              <a:rPr lang="ar-EG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ماء</a:t>
            </a: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؟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</a:t>
            </a:r>
            <a:endParaRPr lang="ar-EG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EG" b="1" dirty="0" smtClean="0">
                <a:effectLst/>
              </a:rPr>
              <a:t> </a:t>
            </a:r>
            <a:endParaRPr lang="ar-EG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39652" y="3611262"/>
            <a:ext cx="6264696" cy="1440160"/>
            <a:chOff x="2051720" y="3356992"/>
            <a:chExt cx="6264696" cy="144016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2051720" y="3356992"/>
              <a:ext cx="2139339" cy="144016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E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427984" y="3356992"/>
              <a:ext cx="3888432" cy="1440160"/>
              <a:chOff x="4427984" y="3356992"/>
              <a:chExt cx="3888432" cy="144016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6588224" y="3356992"/>
                <a:ext cx="1728192" cy="144016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E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cs typeface="Arial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4427984" y="3356992"/>
                <a:ext cx="1800200" cy="144016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E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cs typeface="Arial" pitchFamily="34" charset="0"/>
                </a:endParaRPr>
              </a:p>
            </p:txBody>
          </p:sp>
        </p:grpSp>
        <p:pic>
          <p:nvPicPr>
            <p:cNvPr id="18" name="Picture 17" descr="E:\ترشيد التكنولوجيا\9-5-2011-22-49-14998.jpg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910074" y="3573016"/>
              <a:ext cx="1247775" cy="104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C:\Users\Dr Eman\Documents\ممممم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0101" y="3453318"/>
              <a:ext cx="735965" cy="128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Picture 19" descr="https://encrypted-tbn3.gstatic.com/images?q=tbn:ANd9GcS3ZhOxobxZSIyEHds1uqy9pBe5bF01dz7vob3OG7KOj9w2lHrF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14031" y="3548495"/>
              <a:ext cx="1228725" cy="104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9635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المهمة</a:t>
            </a:r>
            <a:r>
              <a:rPr lang="ar-EG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(2):</a:t>
            </a:r>
            <a:endParaRPr lang="ar-EG" sz="2400" b="1" u="sng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الوجه المرسوم يمثل شكل </a:t>
            </a:r>
            <a:r>
              <a:rPr lang="ar-EG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.......</a:t>
            </a: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ar-EG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ar-EG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ar-EG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ar-EG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ar-EG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r" rtl="1">
              <a:spcBef>
                <a:spcPts val="0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q"/>
            </a:pPr>
            <a:r>
              <a:rPr lang="ar-EG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لوِّن </a:t>
            </a: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أصغر مثلث باللون الأخضر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ar-EG" dirty="0"/>
          </a:p>
        </p:txBody>
      </p:sp>
      <p:grpSp>
        <p:nvGrpSpPr>
          <p:cNvPr id="5" name="Group 4"/>
          <p:cNvGrpSpPr/>
          <p:nvPr/>
        </p:nvGrpSpPr>
        <p:grpSpPr>
          <a:xfrm>
            <a:off x="5004048" y="4776441"/>
            <a:ext cx="2556284" cy="684076"/>
            <a:chOff x="4391980" y="5395106"/>
            <a:chExt cx="2556284" cy="684076"/>
          </a:xfrm>
        </p:grpSpPr>
        <p:sp>
          <p:nvSpPr>
            <p:cNvPr id="6" name="Isosceles Triangle 5"/>
            <p:cNvSpPr/>
            <p:nvPr/>
          </p:nvSpPr>
          <p:spPr bwMode="auto">
            <a:xfrm>
              <a:off x="5868144" y="5395106"/>
              <a:ext cx="1080120" cy="648072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E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cs typeface="Arial" pitchFamily="34" charset="0"/>
              </a:endParaRPr>
            </a:p>
          </p:txBody>
        </p:sp>
        <p:sp>
          <p:nvSpPr>
            <p:cNvPr id="7" name="Isosceles Triangle 6"/>
            <p:cNvSpPr/>
            <p:nvPr/>
          </p:nvSpPr>
          <p:spPr bwMode="auto">
            <a:xfrm>
              <a:off x="4391980" y="5517232"/>
              <a:ext cx="540060" cy="56195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E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cs typeface="Arial" pitchFamily="34" charset="0"/>
              </a:endParaRPr>
            </a:p>
          </p:txBody>
        </p:sp>
      </p:grpSp>
      <p:sp>
        <p:nvSpPr>
          <p:cNvPr id="8" name="Isosceles Triangle 7"/>
          <p:cNvSpPr/>
          <p:nvPr/>
        </p:nvSpPr>
        <p:spPr bwMode="auto">
          <a:xfrm>
            <a:off x="1655676" y="4506411"/>
            <a:ext cx="2011220" cy="1224136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556792"/>
            <a:ext cx="1656184" cy="176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المهمة (3):</a:t>
            </a:r>
            <a:endParaRPr lang="ar-EG" b="1" u="sng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lvl="0" algn="r" rtl="1"/>
            <a:r>
              <a:rPr lang="ar-EG" b="1" dirty="0" smtClean="0">
                <a:effectLst/>
              </a:rPr>
              <a:t>كم عدد البحار والأنهار بخريطة مصر؟</a:t>
            </a:r>
            <a:r>
              <a:rPr lang="ar-SA" b="1" dirty="0" smtClean="0">
                <a:effectLst/>
              </a:rPr>
              <a:t>......................</a:t>
            </a:r>
            <a:endParaRPr lang="en-US" dirty="0" smtClean="0">
              <a:effectLst/>
            </a:endParaRPr>
          </a:p>
          <a:p>
            <a:pPr lvl="0" algn="r" rtl="1"/>
            <a:r>
              <a:rPr lang="ar-EG" b="1" dirty="0" smtClean="0">
                <a:effectLst/>
              </a:rPr>
              <a:t>لون </a:t>
            </a:r>
            <a:r>
              <a:rPr lang="ar-EG" b="1" dirty="0">
                <a:effectLst/>
              </a:rPr>
              <a:t>المسطحات المائية باللون الأزرق</a:t>
            </a:r>
            <a:endParaRPr lang="en-US" dirty="0">
              <a:effectLst/>
            </a:endParaRPr>
          </a:p>
          <a:p>
            <a:pPr marL="0" indent="0" algn="r" rtl="1">
              <a:buNone/>
            </a:pPr>
            <a:endParaRPr lang="ar-EG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19337"/>
            <a:ext cx="7200800" cy="37739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1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/>
          <a:lstStyle/>
          <a:p>
            <a:pPr marL="0" indent="0" algn="r" rtl="1">
              <a:buNone/>
            </a:pPr>
            <a:r>
              <a:rPr lang="ar-EG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المهمة</a:t>
            </a:r>
            <a:r>
              <a:rPr lang="ar-EG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(4):</a:t>
            </a:r>
            <a:endParaRPr lang="ar-EG" b="1" u="sng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lvl="0" algn="r" rtl="1"/>
            <a:r>
              <a:rPr lang="ar-EG" b="1" dirty="0">
                <a:effectLst/>
              </a:rPr>
              <a:t>بعد سماعك حكاية الأراجوز . </a:t>
            </a:r>
            <a:endParaRPr lang="ar-EG" b="1" dirty="0" smtClean="0">
              <a:effectLst/>
            </a:endParaRPr>
          </a:p>
          <a:p>
            <a:pPr lvl="0" algn="r" rtl="1"/>
            <a:r>
              <a:rPr lang="ar-EG" b="1" dirty="0" smtClean="0">
                <a:effectLst/>
              </a:rPr>
              <a:t>اختر </a:t>
            </a:r>
            <a:r>
              <a:rPr lang="ar-EG" b="1" dirty="0">
                <a:effectLst/>
              </a:rPr>
              <a:t>الصور </a:t>
            </a:r>
            <a:r>
              <a:rPr lang="ar-EG" b="1" dirty="0" smtClean="0">
                <a:effectLst/>
              </a:rPr>
              <a:t>المعبرة </a:t>
            </a:r>
            <a:r>
              <a:rPr lang="ar-EG" b="1" dirty="0">
                <a:effectLst/>
              </a:rPr>
              <a:t>عن السلوكيات الصحيحة التي يجب</a:t>
            </a:r>
            <a:endParaRPr lang="en-US" dirty="0">
              <a:effectLst/>
            </a:endParaRPr>
          </a:p>
          <a:p>
            <a:pPr marL="0" indent="0" algn="r" rtl="1">
              <a:buNone/>
            </a:pPr>
            <a:r>
              <a:rPr lang="ar-EG" b="1" dirty="0">
                <a:effectLst/>
              </a:rPr>
              <a:t> ان نمارسها بحياتنا اليومية</a:t>
            </a:r>
            <a:endParaRPr lang="ar-E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396" y="2984338"/>
            <a:ext cx="1944274" cy="1625371"/>
          </a:xfrm>
          <a:prstGeom prst="rect">
            <a:avLst/>
          </a:prstGeom>
        </p:spPr>
      </p:pic>
      <p:pic>
        <p:nvPicPr>
          <p:cNvPr id="12" name="Picture 11" descr="E:\ماء\imagesريس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4862296"/>
            <a:ext cx="1862991" cy="140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:\ماء\imagesت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67164" y="2979510"/>
            <a:ext cx="1819636" cy="152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E:\ماء\رء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63888" y="4836144"/>
            <a:ext cx="2082782" cy="15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:\ماء\imagesلا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67555" y="2996529"/>
            <a:ext cx="1709878" cy="157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E:\ماء\di2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89097" y="4862296"/>
            <a:ext cx="199770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67544" y="188640"/>
            <a:ext cx="8424936" cy="1187723"/>
          </a:xfrm>
        </p:spPr>
        <p:txBody>
          <a:bodyPr/>
          <a:lstStyle/>
          <a:p>
            <a:pPr algn="r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defRPr/>
            </a:pPr>
            <a:r>
              <a:rPr lang="ar-EG" sz="3600" dirty="0">
                <a:solidFill>
                  <a:srgbClr val="FF0000"/>
                </a:solidFill>
              </a:rPr>
              <a:t>استعراض نتائج </a:t>
            </a:r>
            <a:r>
              <a:rPr lang="ar-EG" sz="3600" dirty="0" smtClean="0">
                <a:solidFill>
                  <a:srgbClr val="FF0000"/>
                </a:solidFill>
              </a:rPr>
              <a:t>المهام السابقة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ar-EG" sz="3600" dirty="0" smtClean="0">
                <a:solidFill>
                  <a:srgbClr val="FF0000"/>
                </a:solidFill>
              </a:rPr>
              <a:t>مع المجموعات ثم توصل معهم إلي الإستنتاج التالي:</a:t>
            </a:r>
            <a:endParaRPr lang="ar-EG" sz="36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51520" y="1628800"/>
            <a:ext cx="8568952" cy="496855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ar-EG" sz="4400" b="1" dirty="0" smtClean="0">
                <a:effectLst/>
                <a:ea typeface="Calibri"/>
                <a:cs typeface="Times New Roman"/>
              </a:rPr>
              <a:t>  </a:t>
            </a:r>
            <a:r>
              <a:rPr lang="ar-EG" sz="4000" b="1" dirty="0" smtClean="0">
                <a:effectLst/>
                <a:ea typeface="Calibri"/>
                <a:cs typeface="Times New Roman"/>
              </a:rPr>
              <a:t>عزيزي المعلم يمكن إكساب </a:t>
            </a:r>
            <a:r>
              <a:rPr lang="ar-EG" sz="4000" b="1" dirty="0">
                <a:effectLst/>
                <a:ea typeface="Calibri"/>
                <a:cs typeface="Times New Roman"/>
              </a:rPr>
              <a:t>الطفل العديد من مهارات اللغة وفي نفس الوقت بعض المفاهيم العلمية </a:t>
            </a:r>
            <a:r>
              <a:rPr lang="ar-EG" sz="4000" b="1" dirty="0" smtClean="0">
                <a:effectLst/>
                <a:ea typeface="Calibri"/>
                <a:cs typeface="Times New Roman"/>
              </a:rPr>
              <a:t>والرياضية, </a:t>
            </a:r>
            <a:r>
              <a:rPr lang="ar-EG" sz="4000" b="1" dirty="0">
                <a:effectLst/>
                <a:ea typeface="Calibri"/>
                <a:cs typeface="Times New Roman"/>
              </a:rPr>
              <a:t>والإجتماعية إلي جانب بعض القيم </a:t>
            </a:r>
            <a:r>
              <a:rPr lang="ar-EG" sz="4000" b="1" dirty="0" smtClean="0">
                <a:effectLst/>
                <a:ea typeface="Calibri"/>
                <a:cs typeface="Times New Roman"/>
              </a:rPr>
              <a:t>الأخلاقية,  </a:t>
            </a:r>
            <a:r>
              <a:rPr lang="ar-EG" sz="4000" b="1" dirty="0">
                <a:effectLst/>
                <a:ea typeface="Calibri"/>
                <a:cs typeface="Times New Roman"/>
              </a:rPr>
              <a:t>والحس الفني من خلال موضوع واحد  </a:t>
            </a:r>
            <a:r>
              <a:rPr lang="ar-EG" sz="4000" b="1" dirty="0" smtClean="0">
                <a:effectLst/>
                <a:ea typeface="Calibri"/>
                <a:cs typeface="Times New Roman"/>
              </a:rPr>
              <a:t>تنبثق منه عدة أنشطة مختلفة</a:t>
            </a:r>
            <a:r>
              <a:rPr lang="ar-EG" sz="4400" b="1" dirty="0" smtClean="0">
                <a:effectLst/>
                <a:ea typeface="Calibri"/>
                <a:cs typeface="Times New Roman"/>
              </a:rPr>
              <a:t>.</a:t>
            </a:r>
          </a:p>
          <a:p>
            <a:pPr rtl="1">
              <a:spcBef>
                <a:spcPts val="0"/>
              </a:spcBef>
              <a:defRPr/>
            </a:pPr>
            <a:r>
              <a:rPr lang="ar-EG" sz="5400" b="1" dirty="0" smtClean="0">
                <a:solidFill>
                  <a:srgbClr val="FFC000"/>
                </a:solidFill>
                <a:effectLst/>
                <a:ea typeface="Calibri"/>
                <a:cs typeface="Times New Roman"/>
              </a:rPr>
              <a:t> </a:t>
            </a:r>
            <a:r>
              <a:rPr lang="ar-EG" sz="4800" b="1" dirty="0">
                <a:solidFill>
                  <a:srgbClr val="FFC000"/>
                </a:solidFill>
              </a:rPr>
              <a:t>أي توظيف المادة العلمية </a:t>
            </a:r>
          </a:p>
          <a:p>
            <a:pPr rtl="1">
              <a:spcBef>
                <a:spcPts val="0"/>
              </a:spcBef>
              <a:defRPr/>
            </a:pPr>
            <a:r>
              <a:rPr lang="ar-EG" sz="4800" b="1" dirty="0">
                <a:solidFill>
                  <a:srgbClr val="FFC000"/>
                </a:solidFill>
              </a:rPr>
              <a:t>بحياة الطفل وربطها بها.</a:t>
            </a:r>
          </a:p>
        </p:txBody>
      </p:sp>
    </p:spTree>
    <p:extLst>
      <p:ext uri="{BB962C8B-B14F-4D97-AF65-F5344CB8AC3E}">
        <p14:creationId xmlns:p14="http://schemas.microsoft.com/office/powerpoint/2010/main" val="279349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1328738"/>
            <a:ext cx="8004175" cy="531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839" y="2263466"/>
            <a:ext cx="2225789" cy="2716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/>
          </p:nvPr>
        </p:nvSpPr>
        <p:spPr>
          <a:xfrm>
            <a:off x="629444" y="1209366"/>
            <a:ext cx="8229600" cy="1054100"/>
          </a:xfrm>
        </p:spPr>
        <p:txBody>
          <a:bodyPr/>
          <a:lstStyle/>
          <a:p>
            <a:pPr marL="0" indent="0" algn="ctr">
              <a:buNone/>
            </a:pPr>
            <a:r>
              <a:rPr lang="ar-EG" sz="4000" b="1" dirty="0" smtClean="0"/>
              <a:t>اختاري الشكل المعبر عن تقييمك لأداءك</a:t>
            </a:r>
            <a:endParaRPr lang="ar-EG" sz="4000" b="1" dirty="0"/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38712"/>
            <a:ext cx="2232248" cy="2741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 bwMode="auto">
          <a:xfrm>
            <a:off x="395536" y="291055"/>
            <a:ext cx="8748464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 algn="ctr">
              <a:buClr>
                <a:srgbClr val="FFCC00"/>
              </a:buClr>
              <a:buNone/>
            </a:pPr>
            <a:r>
              <a:rPr lang="ar-EG" sz="4800" b="1" dirty="0" smtClean="0">
                <a:solidFill>
                  <a:srgbClr val="FFFF00"/>
                </a:solidFill>
              </a:rPr>
              <a:t>التقييم الذاتي</a:t>
            </a:r>
            <a:r>
              <a:rPr lang="ar-EG" sz="4800" b="1" dirty="0">
                <a:solidFill>
                  <a:srgbClr val="FFFF00"/>
                </a:solidFill>
              </a:rPr>
              <a:t> بعد الإنتهاء من تنفيذ النشاط</a:t>
            </a:r>
          </a:p>
        </p:txBody>
      </p:sp>
      <p:sp>
        <p:nvSpPr>
          <p:cNvPr id="2" name="Rectangle 1"/>
          <p:cNvSpPr/>
          <p:nvPr/>
        </p:nvSpPr>
        <p:spPr>
          <a:xfrm>
            <a:off x="498673" y="5321277"/>
            <a:ext cx="81466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r" rtl="1" eaLnBrk="0" hangingPunct="0">
              <a:spcBef>
                <a:spcPts val="0"/>
              </a:spcBef>
              <a:buClr>
                <a:srgbClr val="FFCC00"/>
              </a:buClr>
              <a:buSzPct val="70000"/>
              <a:buFont typeface="Wingdings" pitchFamily="2" charset="2"/>
              <a:buChar char="Ø"/>
              <a:defRPr/>
            </a:pPr>
            <a:r>
              <a:rPr lang="ar-EG" sz="4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ماذا تعلمت</a:t>
            </a:r>
            <a:r>
              <a:rPr lang="ar-EG" sz="4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:</a:t>
            </a:r>
          </a:p>
          <a:p>
            <a:pPr lvl="0" algn="r" rtl="1" eaLnBrk="0" hangingPunct="0">
              <a:spcBef>
                <a:spcPts val="0"/>
              </a:spcBef>
              <a:buClr>
                <a:srgbClr val="FFCC00"/>
              </a:buClr>
              <a:buSzPct val="70000"/>
              <a:defRPr/>
            </a:pPr>
            <a:r>
              <a:rPr lang="ar-EG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...............................................</a:t>
            </a:r>
            <a:r>
              <a:rPr lang="ar-EG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44463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9842"/>
            <a:ext cx="4283968" cy="255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008199"/>
            <a:ext cx="48310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عزيزي المعلم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تأمل الصورتين ..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موضحاً دور الطفل في العملية التعليمية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</p:txBody>
      </p:sp>
      <p:pic>
        <p:nvPicPr>
          <p:cNvPr id="6" name="Picture 3" descr="C:\Users\Dr Eman\Desktop\مكنمن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4" y="4005064"/>
            <a:ext cx="4828879" cy="270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75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846" y="-137405"/>
            <a:ext cx="8229600" cy="1143000"/>
          </a:xfrm>
        </p:spPr>
        <p:txBody>
          <a:bodyPr/>
          <a:lstStyle/>
          <a:p>
            <a:r>
              <a:rPr lang="ar-EG" sz="6000" dirty="0" smtClean="0">
                <a:solidFill>
                  <a:srgbClr val="FFFF00"/>
                </a:solidFill>
              </a:rPr>
              <a:t>تعليق عام</a:t>
            </a:r>
            <a:endParaRPr lang="ar-EG" sz="6000" dirty="0">
              <a:solidFill>
                <a:srgbClr val="FFFF00"/>
              </a:solidFill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72011" y="980728"/>
            <a:ext cx="9063271" cy="5877272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>
              <a:lnSpc>
                <a:spcPct val="150000"/>
              </a:lnSpc>
            </a:pPr>
            <a:r>
              <a:rPr lang="ar-EG" sz="3200" b="1" dirty="0" smtClean="0">
                <a:solidFill>
                  <a:srgbClr val="FF0000"/>
                </a:solidFill>
                <a:cs typeface="Simplified Arabic" pitchFamily="18" charset="-78"/>
              </a:rPr>
              <a:t>عزيزي المعلم أصبحنا: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نركز علي تنمية الطفل تنمية شاملة ومتكاملة عقلياً </a:t>
            </a:r>
            <a:r>
              <a:rPr lang="ar-EG" sz="2800" b="1" dirty="0">
                <a:solidFill>
                  <a:srgbClr val="FF0000"/>
                </a:solidFill>
                <a:cs typeface="Simplified Arabic" pitchFamily="18" charset="-78"/>
              </a:rPr>
              <a:t>وإجتماعياً ولغوياً وجسمياً </a:t>
            </a: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وخلقياً في آن واحد.</a:t>
            </a:r>
            <a:endParaRPr lang="ar-EG" sz="2800" b="1" dirty="0">
              <a:solidFill>
                <a:srgbClr val="FF0000"/>
              </a:solidFill>
              <a:cs typeface="Simplified Arabic" pitchFamily="18" charset="-78"/>
            </a:endParaRP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نقدم </a:t>
            </a:r>
            <a:r>
              <a:rPr lang="ar-EG" sz="3600" b="1" u="sng" dirty="0" smtClean="0">
                <a:solidFill>
                  <a:srgbClr val="002060"/>
                </a:solidFill>
                <a:cs typeface="Simplified Arabic" pitchFamily="18" charset="-78"/>
              </a:rPr>
              <a:t>موضوعات متعددة التخصصات </a:t>
            </a: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تتسم بدرجة من التكامل في حد ذاتها.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نربط الطفل بواقعه اليومي من خلال تنمية المهارات الحياتية.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نركز علي إثارة التفكير وليس حفظ كم من المعلومات.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EG" sz="2800" b="1" dirty="0" smtClean="0">
                <a:solidFill>
                  <a:srgbClr val="FF0000"/>
                </a:solidFill>
                <a:cs typeface="Simplified Arabic" pitchFamily="18" charset="-78"/>
              </a:rPr>
              <a:t>نهتم بزيادة المشاركة الإيجابية للطفل في التعلم وتحمل المسئولية.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endParaRPr lang="ar-EG" sz="2400" b="1" dirty="0" smtClean="0">
              <a:solidFill>
                <a:srgbClr val="FF0000"/>
              </a:solidFill>
              <a:cs typeface="Simplified Arabic" pitchFamily="18" charset="-78"/>
            </a:endParaRP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endParaRPr lang="ar-EG" sz="2400" b="1" dirty="0" smtClean="0">
              <a:solidFill>
                <a:srgbClr val="FF0000"/>
              </a:solidFill>
              <a:cs typeface="Simplified Arabic" pitchFamily="18" charset="-78"/>
            </a:endParaRP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§"/>
            </a:pPr>
            <a:endParaRPr lang="ar-LB" sz="2400" b="1" dirty="0">
              <a:solidFill>
                <a:srgbClr val="FF0000"/>
              </a:solidFill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573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908360"/>
              </p:ext>
            </p:extLst>
          </p:nvPr>
        </p:nvGraphicFramePr>
        <p:xfrm>
          <a:off x="107504" y="908720"/>
          <a:ext cx="8923255" cy="5733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4" imgW="10249101" imgH="6699136" progId="Word.Document.12">
                  <p:embed/>
                </p:oleObj>
              </mc:Choice>
              <mc:Fallback>
                <p:oleObj name="Document" r:id="rId4" imgW="10249101" imgH="66991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504" y="908720"/>
                        <a:ext cx="8923255" cy="5733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187624" y="116632"/>
            <a:ext cx="7128792" cy="504056"/>
          </a:xfrm>
          <a:prstGeom prst="rect">
            <a:avLst/>
          </a:prstGeom>
          <a:ln>
            <a:headEnd type="none" w="med" len="med"/>
            <a:tailEnd type="none" w="med" len="med"/>
          </a:ln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cs typeface="Arial" pitchFamily="34" charset="0"/>
              </a:rPr>
              <a:t>نموذج من دليل المدرب لتخطيط  إحدي الأنشطة</a:t>
            </a:r>
          </a:p>
        </p:txBody>
      </p:sp>
    </p:spTree>
    <p:extLst>
      <p:ext uri="{BB962C8B-B14F-4D97-AF65-F5344CB8AC3E}">
        <p14:creationId xmlns:p14="http://schemas.microsoft.com/office/powerpoint/2010/main" val="309491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476250"/>
            <a:ext cx="7989888" cy="5905500"/>
          </a:xfrm>
        </p:spPr>
        <p:txBody>
          <a:bodyPr/>
          <a:lstStyle/>
          <a:p>
            <a:pPr>
              <a:defRPr/>
            </a:pPr>
            <a:r>
              <a:rPr lang="ar-EG" sz="7200" dirty="0" smtClean="0">
                <a:solidFill>
                  <a:schemeClr val="tx1"/>
                </a:solidFill>
              </a:rPr>
              <a:t>نشاط : البلونات المتطايرة</a:t>
            </a:r>
            <a:r>
              <a:rPr lang="ar-EG" dirty="0" smtClean="0">
                <a:solidFill>
                  <a:schemeClr val="tx1"/>
                </a:solidFill>
              </a:rPr>
              <a:t/>
            </a:r>
            <a:br>
              <a:rPr lang="ar-EG" dirty="0" smtClean="0">
                <a:solidFill>
                  <a:schemeClr val="tx1"/>
                </a:solidFill>
              </a:rPr>
            </a:br>
            <a:r>
              <a:rPr lang="ar-EG" sz="4000" dirty="0" smtClean="0">
                <a:solidFill>
                  <a:srgbClr val="FFFF00"/>
                </a:solidFill>
              </a:rPr>
              <a:t>زمن النشاط: خمس دقائق</a:t>
            </a:r>
            <a:endParaRPr lang="ar-EG" sz="4000" dirty="0">
              <a:solidFill>
                <a:srgbClr val="FFFF00"/>
              </a:solidFill>
            </a:endParaRPr>
          </a:p>
        </p:txBody>
      </p:sp>
      <p:pic>
        <p:nvPicPr>
          <p:cNvPr id="6147" name="Picture 3" descr="C:\Users\Dr Eman\Documents\ةلاةلا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154"/>
            <a:ext cx="8352927" cy="260527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30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xplosion 2 3"/>
          <p:cNvSpPr>
            <a:spLocks noChangeArrowheads="1"/>
          </p:cNvSpPr>
          <p:nvPr/>
        </p:nvSpPr>
        <p:spPr bwMode="auto">
          <a:xfrm>
            <a:off x="2805690" y="3001869"/>
            <a:ext cx="3671888" cy="1871662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>
                <a:solidFill>
                  <a:srgbClr val="C00000"/>
                </a:solidFill>
              </a:rPr>
              <a:t>الماء</a:t>
            </a:r>
          </a:p>
        </p:txBody>
      </p:sp>
      <p:sp>
        <p:nvSpPr>
          <p:cNvPr id="9221" name="Flowchart: Alternate Process 21"/>
          <p:cNvSpPr>
            <a:spLocks noChangeArrowheads="1"/>
          </p:cNvSpPr>
          <p:nvPr/>
        </p:nvSpPr>
        <p:spPr bwMode="auto">
          <a:xfrm rot="20532367">
            <a:off x="2462030" y="5027615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dirty="0" smtClean="0">
                <a:solidFill>
                  <a:srgbClr val="002673"/>
                </a:solidFill>
              </a:rPr>
              <a:t>؟</a:t>
            </a:r>
            <a:endParaRPr lang="ar-EG" sz="6000" dirty="0">
              <a:solidFill>
                <a:srgbClr val="002673"/>
              </a:solidFill>
            </a:endParaRPr>
          </a:p>
        </p:txBody>
      </p:sp>
      <p:sp>
        <p:nvSpPr>
          <p:cNvPr id="14" name="Flowchart: Alternate Process 21"/>
          <p:cNvSpPr>
            <a:spLocks noChangeArrowheads="1"/>
          </p:cNvSpPr>
          <p:nvPr/>
        </p:nvSpPr>
        <p:spPr bwMode="auto">
          <a:xfrm rot="20532367">
            <a:off x="1318551" y="3666881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 smtClean="0">
                <a:solidFill>
                  <a:srgbClr val="002673"/>
                </a:solidFill>
              </a:rPr>
              <a:t>؟</a:t>
            </a:r>
            <a:endParaRPr lang="ar-EG" sz="6000" b="1" dirty="0">
              <a:solidFill>
                <a:srgbClr val="002673"/>
              </a:solidFill>
            </a:endParaRPr>
          </a:p>
        </p:txBody>
      </p:sp>
      <p:sp>
        <p:nvSpPr>
          <p:cNvPr id="15" name="Flowchart: Alternate Process 21"/>
          <p:cNvSpPr>
            <a:spLocks noChangeArrowheads="1"/>
          </p:cNvSpPr>
          <p:nvPr/>
        </p:nvSpPr>
        <p:spPr bwMode="auto">
          <a:xfrm rot="20532367">
            <a:off x="2936616" y="2308708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 smtClean="0">
                <a:solidFill>
                  <a:srgbClr val="002673"/>
                </a:solidFill>
              </a:rPr>
              <a:t>؟</a:t>
            </a:r>
            <a:endParaRPr lang="ar-EG" sz="6000" b="1" dirty="0">
              <a:solidFill>
                <a:srgbClr val="002673"/>
              </a:solidFill>
            </a:endParaRPr>
          </a:p>
        </p:txBody>
      </p:sp>
      <p:sp>
        <p:nvSpPr>
          <p:cNvPr id="16" name="Flowchart: Alternate Process 21"/>
          <p:cNvSpPr>
            <a:spLocks noChangeArrowheads="1"/>
          </p:cNvSpPr>
          <p:nvPr/>
        </p:nvSpPr>
        <p:spPr bwMode="auto">
          <a:xfrm rot="20532367">
            <a:off x="5134975" y="2054907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 smtClean="0">
                <a:solidFill>
                  <a:srgbClr val="002673"/>
                </a:solidFill>
              </a:rPr>
              <a:t>؟</a:t>
            </a:r>
            <a:endParaRPr lang="ar-EG" sz="6000" b="1" dirty="0">
              <a:solidFill>
                <a:srgbClr val="002673"/>
              </a:solidFill>
            </a:endParaRPr>
          </a:p>
        </p:txBody>
      </p:sp>
      <p:sp>
        <p:nvSpPr>
          <p:cNvPr id="17" name="Flowchart: Alternate Process 21"/>
          <p:cNvSpPr>
            <a:spLocks noChangeArrowheads="1"/>
          </p:cNvSpPr>
          <p:nvPr/>
        </p:nvSpPr>
        <p:spPr bwMode="auto">
          <a:xfrm rot="20532367">
            <a:off x="6608505" y="2988434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 smtClean="0">
                <a:solidFill>
                  <a:srgbClr val="002673"/>
                </a:solidFill>
              </a:rPr>
              <a:t>؟</a:t>
            </a:r>
            <a:endParaRPr lang="ar-EG" sz="6000" b="1" dirty="0">
              <a:solidFill>
                <a:srgbClr val="002673"/>
              </a:solidFill>
            </a:endParaRPr>
          </a:p>
        </p:txBody>
      </p:sp>
      <p:sp>
        <p:nvSpPr>
          <p:cNvPr id="18" name="Flowchart: Alternate Process 21"/>
          <p:cNvSpPr>
            <a:spLocks noChangeArrowheads="1"/>
          </p:cNvSpPr>
          <p:nvPr/>
        </p:nvSpPr>
        <p:spPr bwMode="auto">
          <a:xfrm rot="20532367">
            <a:off x="5125825" y="5027614"/>
            <a:ext cx="1195605" cy="1044028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 smtClean="0">
                <a:solidFill>
                  <a:srgbClr val="002673"/>
                </a:solidFill>
              </a:rPr>
              <a:t>؟</a:t>
            </a:r>
            <a:endParaRPr lang="ar-EG" sz="6000" b="1" dirty="0">
              <a:solidFill>
                <a:srgbClr val="002673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04664"/>
            <a:ext cx="842493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kumimoji="0" lang="ar-EG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/>
                <a:ea typeface="+mj-ea"/>
                <a:cs typeface="Arial"/>
              </a:rPr>
              <a:t>عزيزي المعلم ناقش أفراد مجموعتك في المهارات التي يمكن إكسابها للطفل من خلال دراسة موضوع الماء </a:t>
            </a:r>
            <a:endParaRPr lang="ar-EG" sz="3600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9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ar-EG" sz="6000" dirty="0" smtClean="0">
                <a:solidFill>
                  <a:srgbClr val="FFFF00"/>
                </a:solidFill>
                <a:ea typeface="+mn-ea"/>
              </a:rPr>
              <a:t/>
            </a:r>
            <a:br>
              <a:rPr lang="ar-EG" sz="6000" dirty="0" smtClean="0">
                <a:solidFill>
                  <a:srgbClr val="FFFF00"/>
                </a:solidFill>
                <a:ea typeface="+mn-ea"/>
              </a:rPr>
            </a:br>
            <a:r>
              <a:rPr lang="ar-EG" sz="6000" dirty="0" smtClean="0">
                <a:solidFill>
                  <a:srgbClr val="FFFF00"/>
                </a:solidFill>
                <a:ea typeface="+mn-ea"/>
              </a:rPr>
              <a:t>أهداف </a:t>
            </a:r>
            <a:r>
              <a:rPr lang="ar-EG" sz="6000" dirty="0">
                <a:solidFill>
                  <a:srgbClr val="FFFF00"/>
                </a:solidFill>
                <a:ea typeface="+mn-ea"/>
              </a:rPr>
              <a:t>النشاط:</a:t>
            </a:r>
            <a:br>
              <a:rPr lang="ar-EG" sz="6000" dirty="0">
                <a:solidFill>
                  <a:srgbClr val="FFFF00"/>
                </a:solidFill>
                <a:ea typeface="+mn-ea"/>
              </a:rPr>
            </a:br>
            <a:endParaRPr lang="ar-EG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040560"/>
          </a:xfrm>
        </p:spPr>
        <p:txBody>
          <a:bodyPr/>
          <a:lstStyle/>
          <a:p>
            <a:pPr marL="457200" lvl="1" indent="0" algn="r" rtl="1">
              <a:buNone/>
              <a:defRPr/>
            </a:pPr>
            <a:r>
              <a:rPr lang="ar-EG" b="1" dirty="0" smtClean="0">
                <a:effectLst/>
              </a:rPr>
              <a:t>في </a:t>
            </a:r>
            <a:r>
              <a:rPr lang="ar-EG" b="1" dirty="0">
                <a:effectLst/>
              </a:rPr>
              <a:t>نهاية تنفيذ النشاط </a:t>
            </a:r>
            <a:r>
              <a:rPr lang="ar-EG" b="1" dirty="0" smtClean="0">
                <a:effectLst/>
              </a:rPr>
              <a:t>يصبح المعلم قادر </a:t>
            </a:r>
            <a:r>
              <a:rPr lang="ar-EG" b="1" dirty="0">
                <a:effectLst/>
              </a:rPr>
              <a:t>علي </a:t>
            </a:r>
            <a:r>
              <a:rPr lang="ar-EG" b="1" dirty="0" smtClean="0">
                <a:effectLst/>
              </a:rPr>
              <a:t> إكساب الطفل بعض :</a:t>
            </a:r>
            <a:endParaRPr lang="en-US" sz="2000" dirty="0">
              <a:effectLst/>
            </a:endParaRP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مهارات </a:t>
            </a:r>
            <a:r>
              <a:rPr lang="ar-EG" sz="3200" b="1" dirty="0">
                <a:effectLst/>
              </a:rPr>
              <a:t>اللغة (الإستماع- التحدث- القراءة- الكتابة). </a:t>
            </a:r>
            <a:endParaRPr lang="en-US" sz="3200" b="1" dirty="0">
              <a:effectLst/>
            </a:endParaRP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المفاهيم </a:t>
            </a:r>
            <a:r>
              <a:rPr lang="ar-EG" sz="3200" b="1" dirty="0">
                <a:effectLst/>
              </a:rPr>
              <a:t>الرياضية كمدلول </a:t>
            </a:r>
            <a:r>
              <a:rPr lang="ar-EG" sz="3200" b="1" dirty="0" smtClean="0">
                <a:effectLst/>
              </a:rPr>
              <a:t>الرقم(3), </a:t>
            </a:r>
            <a:r>
              <a:rPr lang="ar-EG" sz="3200" b="1" dirty="0">
                <a:effectLst/>
              </a:rPr>
              <a:t>الشكل الهندسي (المثلث).</a:t>
            </a:r>
            <a:endParaRPr lang="en-US" sz="3200" b="1" dirty="0">
              <a:effectLst/>
            </a:endParaRP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المفاهيم </a:t>
            </a:r>
            <a:r>
              <a:rPr lang="ar-EG" sz="3200" b="1" dirty="0">
                <a:effectLst/>
              </a:rPr>
              <a:t>العلمية كأهمية الماء في حياتنا.</a:t>
            </a:r>
            <a:endParaRPr lang="en-US" sz="3200" b="1" dirty="0">
              <a:effectLst/>
            </a:endParaRP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القيم </a:t>
            </a:r>
            <a:r>
              <a:rPr lang="ar-EG" sz="3200" b="1" dirty="0">
                <a:effectLst/>
              </a:rPr>
              <a:t>الأخلاقية كترشيد استهلاك الماء- النظافة</a:t>
            </a: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المفاهيم </a:t>
            </a:r>
            <a:r>
              <a:rPr lang="ar-EG" sz="3200" b="1" dirty="0">
                <a:effectLst/>
              </a:rPr>
              <a:t>الإجتماعية كالتعرف علي المسطحات المائية بمصر (البحر المتوسط- البحر الأحمر- نهر النيل).</a:t>
            </a:r>
          </a:p>
          <a:p>
            <a:pPr lvl="1" algn="just" rtl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ar-EG" sz="3200" b="1" dirty="0" smtClean="0">
                <a:effectLst/>
              </a:rPr>
              <a:t>فنون الحس </a:t>
            </a:r>
            <a:r>
              <a:rPr lang="ar-EG" sz="3200" b="1" dirty="0">
                <a:effectLst/>
              </a:rPr>
              <a:t>الفني </a:t>
            </a:r>
            <a:r>
              <a:rPr lang="ar-EG" sz="3200" b="1" dirty="0" smtClean="0">
                <a:effectLst/>
              </a:rPr>
              <a:t>والأداء</a:t>
            </a:r>
            <a:r>
              <a:rPr lang="ar-EG" sz="3200" b="1" dirty="0">
                <a:effectLst/>
              </a:rPr>
              <a:t>.</a:t>
            </a:r>
            <a:endParaRPr lang="ar-EG" sz="3200" b="1" dirty="0" smtClean="0"/>
          </a:p>
          <a:p>
            <a:pPr marL="457200" lvl="1" indent="0" algn="r" rtl="1">
              <a:buFont typeface="Wingdings" pitchFamily="2" charset="2"/>
              <a:buNone/>
              <a:defRPr/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826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08738"/>
          </a:xfrm>
        </p:spPr>
        <p:txBody>
          <a:bodyPr/>
          <a:lstStyle/>
          <a:p>
            <a:pPr>
              <a:defRPr/>
            </a:pPr>
            <a:endParaRPr lang="ar-EG" dirty="0"/>
          </a:p>
        </p:txBody>
      </p:sp>
      <p:sp>
        <p:nvSpPr>
          <p:cNvPr id="10243" name="Explosion 2 3"/>
          <p:cNvSpPr>
            <a:spLocks noChangeArrowheads="1"/>
          </p:cNvSpPr>
          <p:nvPr/>
        </p:nvSpPr>
        <p:spPr bwMode="auto">
          <a:xfrm>
            <a:off x="2914650" y="2573338"/>
            <a:ext cx="3671888" cy="1871662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6000" b="1" dirty="0">
                <a:solidFill>
                  <a:srgbClr val="C00000"/>
                </a:solidFill>
              </a:rPr>
              <a:t>الماء</a:t>
            </a:r>
          </a:p>
        </p:txBody>
      </p:sp>
      <p:sp>
        <p:nvSpPr>
          <p:cNvPr id="10244" name="Flowchart: Alternate Process 20"/>
          <p:cNvSpPr>
            <a:spLocks noChangeArrowheads="1"/>
          </p:cNvSpPr>
          <p:nvPr/>
        </p:nvSpPr>
        <p:spPr bwMode="auto">
          <a:xfrm>
            <a:off x="3862388" y="1997075"/>
            <a:ext cx="1944687" cy="639763"/>
          </a:xfrm>
          <a:prstGeom prst="flowChartAlternateProcess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C00000"/>
                </a:solidFill>
              </a:rPr>
              <a:t>مهارات اللغة</a:t>
            </a:r>
          </a:p>
        </p:txBody>
      </p:sp>
      <p:sp>
        <p:nvSpPr>
          <p:cNvPr id="10245" name="Flowchart: Alternate Process 21"/>
          <p:cNvSpPr>
            <a:spLocks noChangeArrowheads="1"/>
          </p:cNvSpPr>
          <p:nvPr/>
        </p:nvSpPr>
        <p:spPr bwMode="auto">
          <a:xfrm rot="-1067633">
            <a:off x="1614488" y="4503738"/>
            <a:ext cx="2143125" cy="581025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تربية بدنية وصحية</a:t>
            </a:r>
          </a:p>
        </p:txBody>
      </p:sp>
      <p:sp>
        <p:nvSpPr>
          <p:cNvPr id="10246" name="Flowchart: Alternate Process 22"/>
          <p:cNvSpPr>
            <a:spLocks noChangeArrowheads="1"/>
          </p:cNvSpPr>
          <p:nvPr/>
        </p:nvSpPr>
        <p:spPr bwMode="auto">
          <a:xfrm rot="-740574">
            <a:off x="1727200" y="3586163"/>
            <a:ext cx="1776413" cy="525462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قيم اخلاقية</a:t>
            </a:r>
          </a:p>
        </p:txBody>
      </p:sp>
      <p:sp>
        <p:nvSpPr>
          <p:cNvPr id="10247" name="Flowchart: Alternate Process 23"/>
          <p:cNvSpPr>
            <a:spLocks noChangeArrowheads="1"/>
          </p:cNvSpPr>
          <p:nvPr/>
        </p:nvSpPr>
        <p:spPr bwMode="auto">
          <a:xfrm rot="921296">
            <a:off x="6021388" y="4508500"/>
            <a:ext cx="1827212" cy="571500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EG" sz="2400" b="1" dirty="0">
                <a:solidFill>
                  <a:srgbClr val="002673"/>
                </a:solidFill>
              </a:rPr>
              <a:t>مفاهيم رياضية</a:t>
            </a:r>
          </a:p>
        </p:txBody>
      </p:sp>
      <p:sp>
        <p:nvSpPr>
          <p:cNvPr id="10248" name="Flowchart: Alternate Process 24"/>
          <p:cNvSpPr>
            <a:spLocks noChangeArrowheads="1"/>
          </p:cNvSpPr>
          <p:nvPr/>
        </p:nvSpPr>
        <p:spPr bwMode="auto">
          <a:xfrm rot="1127282">
            <a:off x="5776913" y="3630613"/>
            <a:ext cx="1622425" cy="568325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 dirty="0">
                <a:solidFill>
                  <a:srgbClr val="002673"/>
                </a:solidFill>
              </a:rPr>
              <a:t>مفاهيم علمية</a:t>
            </a:r>
          </a:p>
        </p:txBody>
      </p:sp>
      <p:sp>
        <p:nvSpPr>
          <p:cNvPr id="10249" name="Flowchart: Alternate Process 25"/>
          <p:cNvSpPr>
            <a:spLocks noChangeArrowheads="1"/>
          </p:cNvSpPr>
          <p:nvPr/>
        </p:nvSpPr>
        <p:spPr bwMode="auto">
          <a:xfrm>
            <a:off x="3906838" y="4151313"/>
            <a:ext cx="1892300" cy="635000"/>
          </a:xfrm>
          <a:prstGeom prst="flowChartAlternateProcess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EG" sz="2400" b="1" dirty="0">
                <a:solidFill>
                  <a:srgbClr val="002673"/>
                </a:solidFill>
              </a:rPr>
              <a:t>مفاهية اجتماعية</a:t>
            </a:r>
          </a:p>
        </p:txBody>
      </p:sp>
      <p:sp>
        <p:nvSpPr>
          <p:cNvPr id="10250" name="Flowchart: Connector 26"/>
          <p:cNvSpPr>
            <a:spLocks noChangeArrowheads="1"/>
          </p:cNvSpPr>
          <p:nvPr/>
        </p:nvSpPr>
        <p:spPr bwMode="auto">
          <a:xfrm>
            <a:off x="3119438" y="412750"/>
            <a:ext cx="1574800" cy="1584325"/>
          </a:xfrm>
          <a:prstGeom prst="flowChartConnector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مهارات اللغة (التحدث)</a:t>
            </a:r>
          </a:p>
        </p:txBody>
      </p:sp>
      <p:sp>
        <p:nvSpPr>
          <p:cNvPr id="10251" name="Flowchart: Connector 27"/>
          <p:cNvSpPr>
            <a:spLocks noChangeArrowheads="1"/>
          </p:cNvSpPr>
          <p:nvPr/>
        </p:nvSpPr>
        <p:spPr bwMode="auto">
          <a:xfrm>
            <a:off x="5499100" y="1546225"/>
            <a:ext cx="1574800" cy="1584325"/>
          </a:xfrm>
          <a:prstGeom prst="flowChartConnector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مهارات اللغة (الكتابة)</a:t>
            </a:r>
          </a:p>
        </p:txBody>
      </p:sp>
      <p:sp>
        <p:nvSpPr>
          <p:cNvPr id="10252" name="Flowchart: Connector 28"/>
          <p:cNvSpPr>
            <a:spLocks noChangeArrowheads="1"/>
          </p:cNvSpPr>
          <p:nvPr/>
        </p:nvSpPr>
        <p:spPr bwMode="auto">
          <a:xfrm>
            <a:off x="4497388" y="401638"/>
            <a:ext cx="1817688" cy="1584325"/>
          </a:xfrm>
          <a:prstGeom prst="flowChartConnector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مهارات اللغة (الإستماع)</a:t>
            </a:r>
          </a:p>
        </p:txBody>
      </p:sp>
      <p:sp>
        <p:nvSpPr>
          <p:cNvPr id="10253" name="Flowchart: Connector 29"/>
          <p:cNvSpPr>
            <a:spLocks noChangeArrowheads="1"/>
          </p:cNvSpPr>
          <p:nvPr/>
        </p:nvSpPr>
        <p:spPr bwMode="auto">
          <a:xfrm>
            <a:off x="2379663" y="1524000"/>
            <a:ext cx="1574800" cy="1584325"/>
          </a:xfrm>
          <a:prstGeom prst="flowChartConnector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EG" sz="2400" b="1">
                <a:solidFill>
                  <a:srgbClr val="002673"/>
                </a:solidFill>
              </a:rPr>
              <a:t>مهارات اللغة (القراءة)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z="6000" dirty="0" smtClean="0">
                <a:solidFill>
                  <a:srgbClr val="FF0000"/>
                </a:solidFill>
              </a:rPr>
              <a:t>حكاية الأراجوز</a:t>
            </a:r>
            <a:endParaRPr lang="ar-EG" sz="6000" dirty="0">
              <a:solidFill>
                <a:srgbClr val="FF0000"/>
              </a:solidFill>
            </a:endParaRPr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447746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4" name="Cloud Callout 3"/>
          <p:cNvSpPr/>
          <p:nvPr/>
        </p:nvSpPr>
        <p:spPr bwMode="auto">
          <a:xfrm rot="11570760">
            <a:off x="286612" y="3308453"/>
            <a:ext cx="5768209" cy="3331600"/>
          </a:xfrm>
          <a:prstGeom prst="cloudCallou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149080"/>
            <a:ext cx="4104456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/>
            <a:r>
              <a:rPr lang="ar-EG" sz="4000" b="1" dirty="0" smtClean="0">
                <a:solidFill>
                  <a:schemeClr val="bg1">
                    <a:lumMod val="50000"/>
                  </a:schemeClr>
                </a:solidFill>
              </a:rPr>
              <a:t>مقروءة</a:t>
            </a: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EG" sz="4000" b="1" dirty="0" smtClean="0">
                <a:solidFill>
                  <a:schemeClr val="bg1">
                    <a:lumMod val="50000"/>
                  </a:schemeClr>
                </a:solidFill>
              </a:rPr>
              <a:t>  فقرة نصية</a:t>
            </a:r>
          </a:p>
          <a:p>
            <a:pPr algn="ctr"/>
            <a:r>
              <a:rPr lang="ar-EG" sz="2400" b="1" dirty="0" smtClean="0">
                <a:solidFill>
                  <a:schemeClr val="bg1">
                    <a:lumMod val="50000"/>
                  </a:schemeClr>
                </a:solidFill>
              </a:rPr>
              <a:t>..........................................</a:t>
            </a:r>
          </a:p>
          <a:p>
            <a:pPr algn="ctr"/>
            <a:r>
              <a:rPr lang="ar-EG" sz="2400" b="1" dirty="0" smtClean="0">
                <a:solidFill>
                  <a:schemeClr val="bg1">
                    <a:lumMod val="50000"/>
                  </a:schemeClr>
                </a:solidFill>
              </a:rPr>
              <a:t>..........................................</a:t>
            </a:r>
          </a:p>
          <a:p>
            <a:pPr algn="ctr"/>
            <a:r>
              <a:rPr lang="ar-EG" sz="2400" b="1" dirty="0" smtClean="0">
                <a:solidFill>
                  <a:schemeClr val="bg1">
                    <a:lumMod val="50000"/>
                  </a:schemeClr>
                </a:solidFill>
              </a:rPr>
              <a:t>..........................................</a:t>
            </a:r>
          </a:p>
          <a:p>
            <a:pPr algn="ctr"/>
            <a:endParaRPr lang="ar-EG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8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4581</TotalTime>
  <Words>403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Garamond</vt:lpstr>
      <vt:lpstr>Simplified Arabic</vt:lpstr>
      <vt:lpstr>Tahoma</vt:lpstr>
      <vt:lpstr>Times New Roman</vt:lpstr>
      <vt:lpstr>Wingdings</vt:lpstr>
      <vt:lpstr>Stream</vt:lpstr>
      <vt:lpstr>Document</vt:lpstr>
      <vt:lpstr>نموذج من برنامج تدريبي لمعلمي الصفوف الأولي بالمرحلة الإبتدائية قائم على الموضوعات متعددة التخصصات </vt:lpstr>
      <vt:lpstr>PowerPoint Presentation</vt:lpstr>
      <vt:lpstr>تعليق عام</vt:lpstr>
      <vt:lpstr>PowerPoint Presentation</vt:lpstr>
      <vt:lpstr>نشاط : البلونات المتطايرة زمن النشاط: خمس دقائق</vt:lpstr>
      <vt:lpstr>PowerPoint Presentation</vt:lpstr>
      <vt:lpstr> أهداف النشاط: </vt:lpstr>
      <vt:lpstr>PowerPoint Presentation</vt:lpstr>
      <vt:lpstr>حكاية الأراجوز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استعراض نتائج المهام السابقة مع المجموعات ثم توصل معهم إلي الإستنتاج التالي: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ياسر</dc:creator>
  <cp:lastModifiedBy>Eman_ElShehry</cp:lastModifiedBy>
  <cp:revision>198</cp:revision>
  <dcterms:created xsi:type="dcterms:W3CDTF">2007-10-29T18:15:16Z</dcterms:created>
  <dcterms:modified xsi:type="dcterms:W3CDTF">2021-05-20T18:07:37Z</dcterms:modified>
</cp:coreProperties>
</file>